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6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496944" cy="338437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805264"/>
            <a:ext cx="7704856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1">
                    <a:lumMod val="9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6512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38C-7966-4F3D-B3ED-67987134663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7D68-E3B1-423F-9CD6-CD70D2FC8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881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38C-7966-4F3D-B3ED-67987134663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7D68-E3B1-423F-9CD6-CD70D2FC8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019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560840" cy="100811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00200"/>
            <a:ext cx="8280920" cy="47091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5576" y="6356350"/>
            <a:ext cx="2133600" cy="365125"/>
          </a:xfrm>
        </p:spPr>
        <p:txBody>
          <a:bodyPr/>
          <a:lstStyle/>
          <a:p>
            <a:fld id="{732AA38C-7966-4F3D-B3ED-67987134663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3207D68-E3B1-423F-9CD6-CD70D2FC8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956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38C-7966-4F3D-B3ED-67987134663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7D68-E3B1-423F-9CD6-CD70D2FC8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8141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38C-7966-4F3D-B3ED-67987134663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7D68-E3B1-423F-9CD6-CD70D2FC8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760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38C-7966-4F3D-B3ED-67987134663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7D68-E3B1-423F-9CD6-CD70D2FC8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153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38C-7966-4F3D-B3ED-67987134663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7D68-E3B1-423F-9CD6-CD70D2FC8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282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38C-7966-4F3D-B3ED-67987134663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7D68-E3B1-423F-9CD6-CD70D2FC8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22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38C-7966-4F3D-B3ED-67987134663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7D68-E3B1-423F-9CD6-CD70D2FC8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43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38C-7966-4F3D-B3ED-67987134663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7D68-E3B1-423F-9CD6-CD70D2FC8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632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AA38C-7966-4F3D-B3ED-67987134663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07D68-E3B1-423F-9CD6-CD70D2FC8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775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/>
              <a:t>Тольяттинский социально-педагогический колледж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6000" dirty="0"/>
              <a:t>ПРИЁМ </a:t>
            </a:r>
            <a:r>
              <a:rPr lang="ru-RU" sz="6000" dirty="0" smtClean="0"/>
              <a:t>2020-2021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296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4FB29C1-2DCC-4A50-A98A-38331AD7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88640"/>
            <a:ext cx="8064896" cy="1411560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Перечень документов, необходимых для поступления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C03C73E-6EEB-490F-8D56-B83A43ABF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8280920" cy="4464496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/>
              <a:t>На очную форму обучения:</a:t>
            </a:r>
          </a:p>
          <a:p>
            <a:r>
              <a:rPr lang="ru-RU" dirty="0"/>
              <a:t>Паспорт (оригинал и копия);</a:t>
            </a:r>
          </a:p>
          <a:p>
            <a:r>
              <a:rPr lang="ru-RU" dirty="0"/>
              <a:t>Аттестат об основном или среднем общем образовании (оригинал и копия);</a:t>
            </a:r>
          </a:p>
          <a:p>
            <a:r>
              <a:rPr lang="ru-RU" dirty="0"/>
              <a:t>4</a:t>
            </a:r>
            <a:r>
              <a:rPr lang="ru-RU" dirty="0" smtClean="0"/>
              <a:t> (</a:t>
            </a:r>
            <a:r>
              <a:rPr lang="ru-RU" dirty="0" smtClean="0"/>
              <a:t>четыре</a:t>
            </a:r>
            <a:r>
              <a:rPr lang="ru-RU" dirty="0" smtClean="0"/>
              <a:t>) фотографии </a:t>
            </a:r>
            <a:r>
              <a:rPr lang="ru-RU" dirty="0"/>
              <a:t>3х4 см;</a:t>
            </a:r>
          </a:p>
          <a:p>
            <a:r>
              <a:rPr lang="ru-RU" dirty="0"/>
              <a:t>Оригинал </a:t>
            </a:r>
            <a:r>
              <a:rPr lang="ru-RU" dirty="0" err="1"/>
              <a:t>мед.справки</a:t>
            </a:r>
            <a:r>
              <a:rPr lang="ru-RU" dirty="0"/>
              <a:t> (форма 086у) с заключением о </a:t>
            </a:r>
            <a:r>
              <a:rPr lang="ru-RU" dirty="0" err="1"/>
              <a:t>проф.пригодности</a:t>
            </a:r>
            <a:r>
              <a:rPr lang="ru-RU" dirty="0"/>
              <a:t> к специальности с указанием прививок.</a:t>
            </a:r>
          </a:p>
        </p:txBody>
      </p:sp>
    </p:spTree>
    <p:extLst>
      <p:ext uri="{BB962C8B-B14F-4D97-AF65-F5344CB8AC3E}">
        <p14:creationId xmlns="" xmlns:p14="http://schemas.microsoft.com/office/powerpoint/2010/main" val="3124744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4FB29C1-2DCC-4A50-A98A-38331AD7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88640"/>
            <a:ext cx="8064896" cy="1411560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Перечень документов, необходимых для поступления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C03C73E-6EEB-490F-8D56-B83A43ABF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8280920" cy="5013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/>
              <a:t>На очную (дистанционную) форму обучения для лиц с инвалидностью и ОВЗ:</a:t>
            </a:r>
          </a:p>
          <a:p>
            <a:r>
              <a:rPr lang="ru-RU" dirty="0"/>
              <a:t>Паспорт (оригинал и копия);</a:t>
            </a:r>
          </a:p>
          <a:p>
            <a:r>
              <a:rPr lang="ru-RU" dirty="0"/>
              <a:t>Аттестат, диплом НПО/СПО (оригинал и копия);</a:t>
            </a:r>
          </a:p>
          <a:p>
            <a:r>
              <a:rPr lang="ru-RU" dirty="0"/>
              <a:t>4 (четыре</a:t>
            </a:r>
            <a:r>
              <a:rPr lang="ru-RU"/>
              <a:t>) </a:t>
            </a:r>
            <a:r>
              <a:rPr lang="ru-RU" smtClean="0"/>
              <a:t>фотографии </a:t>
            </a:r>
            <a:r>
              <a:rPr lang="ru-RU" dirty="0"/>
              <a:t>3х4 см;</a:t>
            </a:r>
          </a:p>
          <a:p>
            <a:r>
              <a:rPr lang="ru-RU" dirty="0"/>
              <a:t>Справка МСЭК (об инвалидности);</a:t>
            </a:r>
          </a:p>
          <a:p>
            <a:r>
              <a:rPr lang="ru-RU" dirty="0"/>
              <a:t>Индивидуальная программа реабилитации;</a:t>
            </a:r>
          </a:p>
          <a:p>
            <a:r>
              <a:rPr lang="ru-RU" dirty="0"/>
              <a:t>Заключение ПМПК.</a:t>
            </a:r>
          </a:p>
        </p:txBody>
      </p:sp>
    </p:spTree>
    <p:extLst>
      <p:ext uri="{BB962C8B-B14F-4D97-AF65-F5344CB8AC3E}">
        <p14:creationId xmlns="" xmlns:p14="http://schemas.microsoft.com/office/powerpoint/2010/main" val="1732573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E8E25B1-F640-471D-97BF-F58579F2B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8640"/>
            <a:ext cx="8280920" cy="655272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/>
              <a:t>Приёмная комиссия Тольяттинского социально-педагогического колледжа</a:t>
            </a:r>
          </a:p>
          <a:p>
            <a:pPr marL="0" indent="0" algn="ctr">
              <a:buNone/>
            </a:pPr>
            <a:endParaRPr lang="ru-RU" sz="4800" dirty="0"/>
          </a:p>
          <a:p>
            <a:pPr marL="0" indent="0" algn="ctr">
              <a:buNone/>
            </a:pPr>
            <a:r>
              <a:rPr lang="ru-RU" sz="4800" smtClean="0"/>
              <a:t>2021 </a:t>
            </a:r>
            <a:r>
              <a:rPr lang="ru-RU" sz="4800" dirty="0"/>
              <a:t>год</a:t>
            </a:r>
          </a:p>
          <a:p>
            <a:pPr marL="0" indent="0" algn="ctr">
              <a:buNone/>
            </a:pPr>
            <a:endParaRPr lang="ru-RU" sz="4800" dirty="0"/>
          </a:p>
          <a:p>
            <a:pPr marL="0" indent="0" algn="ctr">
              <a:buNone/>
            </a:pPr>
            <a:r>
              <a:rPr lang="ru-RU" sz="4800" dirty="0"/>
              <a:t>Спасибо за внимание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408522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Специальности колледжа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928992" cy="55172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u="sng" dirty="0"/>
              <a:t>На базе 9 классов, бюджет (очная форма)</a:t>
            </a:r>
          </a:p>
          <a:p>
            <a:r>
              <a:rPr lang="ru-RU" dirty="0"/>
              <a:t>Дошкольное образование;</a:t>
            </a:r>
          </a:p>
          <a:p>
            <a:r>
              <a:rPr lang="ru-RU" dirty="0"/>
              <a:t>Специальное дошкольное образование;</a:t>
            </a:r>
          </a:p>
          <a:p>
            <a:r>
              <a:rPr lang="ru-RU" dirty="0"/>
              <a:t>Преподавание в начальных классах;</a:t>
            </a:r>
          </a:p>
          <a:p>
            <a:r>
              <a:rPr lang="ru-RU" dirty="0"/>
              <a:t>Физическая культура;</a:t>
            </a:r>
          </a:p>
          <a:p>
            <a:r>
              <a:rPr lang="ru-RU" dirty="0"/>
              <a:t>Адаптивная физическая культура;</a:t>
            </a:r>
          </a:p>
          <a:p>
            <a:r>
              <a:rPr lang="ru-RU" dirty="0"/>
              <a:t>Информационные системы и программирование;</a:t>
            </a:r>
          </a:p>
          <a:p>
            <a:r>
              <a:rPr lang="ru-RU" dirty="0"/>
              <a:t>Информационные системы и программирование (для лиц с ОВЗ);</a:t>
            </a:r>
          </a:p>
          <a:p>
            <a:r>
              <a:rPr lang="ru-RU" dirty="0"/>
              <a:t>Мастер по обработке цифровой информации;</a:t>
            </a:r>
          </a:p>
          <a:p>
            <a:r>
              <a:rPr lang="ru-RU" dirty="0"/>
              <a:t>Коммерция (по отраслям).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3095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Специальности колледжа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928992" cy="5517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u="sng" dirty="0"/>
              <a:t>На базе 11 классов, бюджет (заочная форма)</a:t>
            </a:r>
          </a:p>
          <a:p>
            <a:endParaRPr lang="ru-RU" dirty="0"/>
          </a:p>
          <a:p>
            <a:r>
              <a:rPr lang="ru-RU" dirty="0"/>
              <a:t>Дошкольное образование;</a:t>
            </a:r>
          </a:p>
          <a:p>
            <a:r>
              <a:rPr lang="ru-RU" dirty="0"/>
              <a:t>Специальное дошкольное образование;</a:t>
            </a:r>
          </a:p>
          <a:p>
            <a:r>
              <a:rPr lang="ru-RU" dirty="0"/>
              <a:t>Преподавание в начальных классах;</a:t>
            </a:r>
          </a:p>
          <a:p>
            <a:r>
              <a:rPr lang="ru-RU" dirty="0"/>
              <a:t>Педагогика дополнительного образования;</a:t>
            </a:r>
          </a:p>
          <a:p>
            <a:r>
              <a:rPr lang="ru-RU" dirty="0"/>
              <a:t>Социальная работа.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1729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97439B-3286-460D-A0B1-92E08D8CC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Приём документов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9E66A21-798A-4874-89DE-E29F52D57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373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u="sng" dirty="0"/>
              <a:t>Приём документов начинается 1 июня </a:t>
            </a:r>
            <a:r>
              <a:rPr lang="ru-RU" b="1" u="sng" dirty="0" smtClean="0"/>
              <a:t>2021 </a:t>
            </a:r>
            <a:r>
              <a:rPr lang="ru-RU" b="1" u="sng" dirty="0"/>
              <a:t>года и осуществляется:</a:t>
            </a:r>
          </a:p>
          <a:p>
            <a:r>
              <a:rPr lang="ru-RU" dirty="0"/>
              <a:t>До 15 августа;</a:t>
            </a:r>
          </a:p>
          <a:p>
            <a:r>
              <a:rPr lang="ru-RU" dirty="0"/>
              <a:t>До 10 августа для специальностей:</a:t>
            </a:r>
          </a:p>
          <a:p>
            <a:pPr lvl="1"/>
            <a:r>
              <a:rPr lang="ru-RU" dirty="0"/>
              <a:t>49.02.01 Физическая культура;</a:t>
            </a:r>
          </a:p>
          <a:p>
            <a:pPr lvl="1"/>
            <a:r>
              <a:rPr lang="ru-RU" dirty="0"/>
              <a:t>49.02.02 Адаптивная физическая культура.</a:t>
            </a:r>
          </a:p>
          <a:p>
            <a:r>
              <a:rPr lang="ru-RU" dirty="0"/>
              <a:t>До 25 августа –для заочной формы обучения;</a:t>
            </a:r>
          </a:p>
          <a:p>
            <a:r>
              <a:rPr lang="ru-RU" dirty="0"/>
              <a:t>До 25 ноября – при наличии свободных мест.</a:t>
            </a:r>
          </a:p>
        </p:txBody>
      </p:sp>
    </p:spTree>
    <p:extLst>
      <p:ext uri="{BB962C8B-B14F-4D97-AF65-F5344CB8AC3E}">
        <p14:creationId xmlns="" xmlns:p14="http://schemas.microsoft.com/office/powerpoint/2010/main" val="1420684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4360E1-BCA6-4287-8E9E-8F819A55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Контрольные цифры приёма 2020 года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D15B8E83-5E7C-4EF7-834D-04F1D4E10A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18441003"/>
              </p:ext>
            </p:extLst>
          </p:nvPr>
        </p:nvGraphicFramePr>
        <p:xfrm>
          <a:off x="684213" y="1600200"/>
          <a:ext cx="8280396" cy="50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47">
                  <a:extLst>
                    <a:ext uri="{9D8B030D-6E8A-4147-A177-3AD203B41FA5}">
                      <a16:colId xmlns="" xmlns:a16="http://schemas.microsoft.com/office/drawing/2014/main" val="2317870612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3708712665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674766755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950252197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3910067491"/>
                    </a:ext>
                  </a:extLst>
                </a:gridCol>
                <a:gridCol w="1080241">
                  <a:extLst>
                    <a:ext uri="{9D8B030D-6E8A-4147-A177-3AD203B41FA5}">
                      <a16:colId xmlns="" xmlns:a16="http://schemas.microsoft.com/office/drawing/2014/main" val="1731069108"/>
                    </a:ext>
                  </a:extLst>
                </a:gridCol>
              </a:tblGrid>
              <a:tr h="129213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Код специальности и наименование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Квалификация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 обучения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образования для поступления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Бюд</a:t>
                      </a:r>
                      <a:r>
                        <a:rPr lang="ru-RU" dirty="0"/>
                        <a:t>- </a:t>
                      </a:r>
                      <a:r>
                        <a:rPr lang="ru-RU" dirty="0" err="1"/>
                        <a:t>жетных</a:t>
                      </a:r>
                      <a:r>
                        <a:rPr lang="ru-RU" dirty="0"/>
                        <a:t> мест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Вступи- тельные </a:t>
                      </a:r>
                      <a:r>
                        <a:rPr lang="ru-RU" dirty="0" err="1"/>
                        <a:t>испы</a:t>
                      </a:r>
                      <a:r>
                        <a:rPr lang="ru-RU" dirty="0"/>
                        <a:t>- </a:t>
                      </a:r>
                      <a:r>
                        <a:rPr lang="ru-RU" dirty="0" err="1"/>
                        <a:t>тания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65274856"/>
                  </a:ext>
                </a:extLst>
              </a:tr>
              <a:tr h="129213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44.02.01 Дошкольное образование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Воспитатель детей дошкольного возраста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года 10 месяцев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Основное общее (аттестат)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3630730"/>
                  </a:ext>
                </a:extLst>
              </a:tr>
              <a:tr h="24848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44.02.04 Специальное дошкольное образование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Воспитатель детей дошкольного возраста с отклонениями в развитии и сохранным развитием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года 10 месяцев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Основное общее (аттестат)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61556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41163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4360E1-BCA6-4287-8E9E-8F819A55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Контрольные цифры приёма 2020 года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D15B8E83-5E7C-4EF7-834D-04F1D4E10A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02783220"/>
              </p:ext>
            </p:extLst>
          </p:nvPr>
        </p:nvGraphicFramePr>
        <p:xfrm>
          <a:off x="684213" y="1600200"/>
          <a:ext cx="8280396" cy="50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47">
                  <a:extLst>
                    <a:ext uri="{9D8B030D-6E8A-4147-A177-3AD203B41FA5}">
                      <a16:colId xmlns="" xmlns:a16="http://schemas.microsoft.com/office/drawing/2014/main" val="2317870612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3708712665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674766755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950252197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3910067491"/>
                    </a:ext>
                  </a:extLst>
                </a:gridCol>
                <a:gridCol w="1080241">
                  <a:extLst>
                    <a:ext uri="{9D8B030D-6E8A-4147-A177-3AD203B41FA5}">
                      <a16:colId xmlns="" xmlns:a16="http://schemas.microsoft.com/office/drawing/2014/main" val="1731069108"/>
                    </a:ext>
                  </a:extLst>
                </a:gridCol>
              </a:tblGrid>
              <a:tr h="129213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Код специальности и наименование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Квалификация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 обучения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образования для поступления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Бюд</a:t>
                      </a:r>
                      <a:r>
                        <a:rPr lang="ru-RU" dirty="0"/>
                        <a:t>- </a:t>
                      </a:r>
                      <a:r>
                        <a:rPr lang="ru-RU" dirty="0" err="1"/>
                        <a:t>жетных</a:t>
                      </a:r>
                      <a:r>
                        <a:rPr lang="ru-RU" dirty="0"/>
                        <a:t> мест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Вступи- тельные </a:t>
                      </a:r>
                      <a:r>
                        <a:rPr lang="ru-RU" dirty="0" err="1"/>
                        <a:t>испы</a:t>
                      </a:r>
                      <a:r>
                        <a:rPr lang="ru-RU" dirty="0"/>
                        <a:t>- </a:t>
                      </a:r>
                      <a:r>
                        <a:rPr lang="ru-RU" dirty="0" err="1"/>
                        <a:t>тания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65274856"/>
                  </a:ext>
                </a:extLst>
              </a:tr>
              <a:tr h="129213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44.02.02 Преподавание в начальных классах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Учитель начальных классов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года 10 месяцев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Основное общее (аттестат)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3630730"/>
                  </a:ext>
                </a:extLst>
              </a:tr>
              <a:tr h="24848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38.02.04 Коммерция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Менеджер по продажам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года 10 месяцев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Основное общее (аттестат)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61556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43145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4360E1-BCA6-4287-8E9E-8F819A55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Контрольные цифры приёма 2020 года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D15B8E83-5E7C-4EF7-834D-04F1D4E10A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27918998"/>
              </p:ext>
            </p:extLst>
          </p:nvPr>
        </p:nvGraphicFramePr>
        <p:xfrm>
          <a:off x="684213" y="1600200"/>
          <a:ext cx="8280396" cy="50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47">
                  <a:extLst>
                    <a:ext uri="{9D8B030D-6E8A-4147-A177-3AD203B41FA5}">
                      <a16:colId xmlns="" xmlns:a16="http://schemas.microsoft.com/office/drawing/2014/main" val="2317870612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3708712665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674766755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950252197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3910067491"/>
                    </a:ext>
                  </a:extLst>
                </a:gridCol>
                <a:gridCol w="1080241">
                  <a:extLst>
                    <a:ext uri="{9D8B030D-6E8A-4147-A177-3AD203B41FA5}">
                      <a16:colId xmlns="" xmlns:a16="http://schemas.microsoft.com/office/drawing/2014/main" val="1731069108"/>
                    </a:ext>
                  </a:extLst>
                </a:gridCol>
              </a:tblGrid>
              <a:tr h="129213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Код специальности и наименование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Квалификация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 обучения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образования для поступления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Бюд</a:t>
                      </a:r>
                      <a:r>
                        <a:rPr lang="ru-RU" dirty="0"/>
                        <a:t>- </a:t>
                      </a:r>
                      <a:r>
                        <a:rPr lang="ru-RU" dirty="0" err="1"/>
                        <a:t>жетных</a:t>
                      </a:r>
                      <a:r>
                        <a:rPr lang="ru-RU" dirty="0"/>
                        <a:t> мест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Вступи- тельные </a:t>
                      </a:r>
                      <a:r>
                        <a:rPr lang="ru-RU" dirty="0" err="1"/>
                        <a:t>испы</a:t>
                      </a:r>
                      <a:r>
                        <a:rPr lang="ru-RU" dirty="0"/>
                        <a:t>- </a:t>
                      </a:r>
                      <a:r>
                        <a:rPr lang="ru-RU" dirty="0" err="1"/>
                        <a:t>тания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65274856"/>
                  </a:ext>
                </a:extLst>
              </a:tr>
              <a:tr h="129213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49.02.01 Физическая культура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Педагог по физической культуре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года 10 месяцев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Основное общее (аттестат)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есть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3630730"/>
                  </a:ext>
                </a:extLst>
              </a:tr>
              <a:tr h="24848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49.02.02 Адаптивная физическая культура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Педагог по адаптивной физической культуре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года 10 месяцев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Основное общее (аттестат)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есть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61556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37724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4360E1-BCA6-4287-8E9E-8F819A55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Контрольные цифры приёма 2020 года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D15B8E83-5E7C-4EF7-834D-04F1D4E10A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38132154"/>
              </p:ext>
            </p:extLst>
          </p:nvPr>
        </p:nvGraphicFramePr>
        <p:xfrm>
          <a:off x="684213" y="1600200"/>
          <a:ext cx="8280396" cy="50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47">
                  <a:extLst>
                    <a:ext uri="{9D8B030D-6E8A-4147-A177-3AD203B41FA5}">
                      <a16:colId xmlns="" xmlns:a16="http://schemas.microsoft.com/office/drawing/2014/main" val="2317870612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3708712665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674766755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950252197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3910067491"/>
                    </a:ext>
                  </a:extLst>
                </a:gridCol>
                <a:gridCol w="1080241">
                  <a:extLst>
                    <a:ext uri="{9D8B030D-6E8A-4147-A177-3AD203B41FA5}">
                      <a16:colId xmlns="" xmlns:a16="http://schemas.microsoft.com/office/drawing/2014/main" val="1731069108"/>
                    </a:ext>
                  </a:extLst>
                </a:gridCol>
              </a:tblGrid>
              <a:tr h="129213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Код специальности и наименование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Квалификация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 обучения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образования для поступления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Бюд</a:t>
                      </a:r>
                      <a:r>
                        <a:rPr lang="ru-RU" dirty="0"/>
                        <a:t>- </a:t>
                      </a:r>
                      <a:r>
                        <a:rPr lang="ru-RU" dirty="0" err="1"/>
                        <a:t>жетных</a:t>
                      </a:r>
                      <a:r>
                        <a:rPr lang="ru-RU" dirty="0"/>
                        <a:t> мест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Вступи- тельные </a:t>
                      </a:r>
                      <a:r>
                        <a:rPr lang="ru-RU" dirty="0" err="1"/>
                        <a:t>испы</a:t>
                      </a:r>
                      <a:r>
                        <a:rPr lang="ru-RU" dirty="0"/>
                        <a:t>- </a:t>
                      </a:r>
                      <a:r>
                        <a:rPr lang="ru-RU" dirty="0" err="1"/>
                        <a:t>тания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65274856"/>
                  </a:ext>
                </a:extLst>
              </a:tr>
              <a:tr h="129213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09.02.04 Информационные системы (по отраслям)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Техник по информационным системам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года 10 месяцев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Основное общее (аттестат)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нет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3630730"/>
                  </a:ext>
                </a:extLst>
              </a:tr>
              <a:tr h="24848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09.02.07 Информационные системы и программирование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Разработчик веб и мультимедийных приложений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года 10 месяцев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Основное общее (аттестат)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нет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61556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6086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4360E1-BCA6-4287-8E9E-8F819A55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Контрольные цифры приёма 2020 года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D15B8E83-5E7C-4EF7-834D-04F1D4E10A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51119040"/>
              </p:ext>
            </p:extLst>
          </p:nvPr>
        </p:nvGraphicFramePr>
        <p:xfrm>
          <a:off x="684213" y="1600200"/>
          <a:ext cx="8280396" cy="391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47">
                  <a:extLst>
                    <a:ext uri="{9D8B030D-6E8A-4147-A177-3AD203B41FA5}">
                      <a16:colId xmlns="" xmlns:a16="http://schemas.microsoft.com/office/drawing/2014/main" val="2317870612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3708712665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674766755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950252197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3910067491"/>
                    </a:ext>
                  </a:extLst>
                </a:gridCol>
                <a:gridCol w="1080241">
                  <a:extLst>
                    <a:ext uri="{9D8B030D-6E8A-4147-A177-3AD203B41FA5}">
                      <a16:colId xmlns="" xmlns:a16="http://schemas.microsoft.com/office/drawing/2014/main" val="1731069108"/>
                    </a:ext>
                  </a:extLst>
                </a:gridCol>
              </a:tblGrid>
              <a:tr h="169419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Код специальности и наименование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Квалификация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 обучения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образования для поступления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Бюд</a:t>
                      </a:r>
                      <a:r>
                        <a:rPr lang="ru-RU" dirty="0"/>
                        <a:t>- </a:t>
                      </a:r>
                      <a:r>
                        <a:rPr lang="ru-RU" dirty="0" err="1"/>
                        <a:t>жетных</a:t>
                      </a:r>
                      <a:r>
                        <a:rPr lang="ru-RU" dirty="0"/>
                        <a:t> мест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Вступи- тельные </a:t>
                      </a:r>
                      <a:r>
                        <a:rPr lang="ru-RU" dirty="0" err="1"/>
                        <a:t>испы</a:t>
                      </a:r>
                      <a:r>
                        <a:rPr lang="ru-RU" dirty="0"/>
                        <a:t>- </a:t>
                      </a:r>
                      <a:r>
                        <a:rPr lang="ru-RU" dirty="0" err="1"/>
                        <a:t>тания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65274856"/>
                  </a:ext>
                </a:extLst>
              </a:tr>
              <a:tr h="22228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09.01.03 Мастер по обработке цифровой информации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Оператор электронно-вычислительных машин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года 4 месяца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Основное общее (аттестат)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нет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3630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84620522"/>
      </p:ext>
    </p:extLst>
  </p:cSld>
  <p:clrMapOvr>
    <a:masterClrMapping/>
  </p:clrMapOvr>
</p:sld>
</file>

<file path=ppt/theme/theme1.xml><?xml version="1.0" encoding="utf-8"?>
<a:theme xmlns:a="http://schemas.openxmlformats.org/drawingml/2006/main" name="Korporativnii_shablon_tsp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Приём 2020 ТСПК</Template>
  <TotalTime>31</TotalTime>
  <Words>554</Words>
  <Application>Microsoft Office PowerPoint</Application>
  <PresentationFormat>Экран (4:3)</PresentationFormat>
  <Paragraphs>136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Korporativnii_shablon_tspk</vt:lpstr>
      <vt:lpstr>Тольяттинский социально-педагогический колледж  ПРИЁМ 2020-2021 </vt:lpstr>
      <vt:lpstr>Специальности колледжа</vt:lpstr>
      <vt:lpstr>Специальности колледжа</vt:lpstr>
      <vt:lpstr>Приём документов</vt:lpstr>
      <vt:lpstr>Контрольные цифры приёма 2020 года</vt:lpstr>
      <vt:lpstr>Контрольные цифры приёма 2020 года</vt:lpstr>
      <vt:lpstr>Контрольные цифры приёма 2020 года</vt:lpstr>
      <vt:lpstr>Контрольные цифры приёма 2020 года</vt:lpstr>
      <vt:lpstr>Контрольные цифры приёма 2020 года</vt:lpstr>
      <vt:lpstr>Перечень документов, необходимых для поступления</vt:lpstr>
      <vt:lpstr>Перечень документов, необходимых для поступления</vt:lpstr>
      <vt:lpstr>Слайд 12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Тольяттинский социально-педагогический колледж  ПРИЁМ 2020</dc:title>
  <dc:creator>ivankov</dc:creator>
  <cp:lastModifiedBy>ziompo</cp:lastModifiedBy>
  <cp:revision>7</cp:revision>
  <dcterms:created xsi:type="dcterms:W3CDTF">2020-05-27T13:14:42Z</dcterms:created>
  <dcterms:modified xsi:type="dcterms:W3CDTF">2020-10-28T04:26:53Z</dcterms:modified>
</cp:coreProperties>
</file>