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1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9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14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884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8318B-5231-46BF-B0B4-8E2F424EBD2E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78D9-DB10-4C9A-BCCA-4F6C28229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78D9-DB10-4C9A-BCCA-4F6C2822904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5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B2C8-8F59-41D7-90CF-3BCB946E1B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9;&#1074;&#1086;&#1103;%20&#1080;&#1075;&#1088;&#1072;%201\bee12034f54bd90946286b345cd0cc56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9.xml"/><Relationship Id="rId3" Type="http://schemas.openxmlformats.org/officeDocument/2006/relationships/slide" Target="slide9.xml"/><Relationship Id="rId21" Type="http://schemas.openxmlformats.org/officeDocument/2006/relationships/slide" Target="slide28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slide" Target="slide7.xml"/><Relationship Id="rId25" Type="http://schemas.openxmlformats.org/officeDocument/2006/relationships/slide" Target="slide24.xml"/><Relationship Id="rId2" Type="http://schemas.openxmlformats.org/officeDocument/2006/relationships/slide" Target="slide4.xml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26.xml"/><Relationship Id="rId24" Type="http://schemas.openxmlformats.org/officeDocument/2006/relationships/slide" Target="slide18.xml"/><Relationship Id="rId5" Type="http://schemas.openxmlformats.org/officeDocument/2006/relationships/slide" Target="slide19.xml"/><Relationship Id="rId15" Type="http://schemas.openxmlformats.org/officeDocument/2006/relationships/slide" Target="slide21.xml"/><Relationship Id="rId23" Type="http://schemas.openxmlformats.org/officeDocument/2006/relationships/slide" Target="slide13.xml"/><Relationship Id="rId10" Type="http://schemas.openxmlformats.org/officeDocument/2006/relationships/slide" Target="slide20.xml"/><Relationship Id="rId19" Type="http://schemas.openxmlformats.org/officeDocument/2006/relationships/slide" Target="slide17.xml"/><Relationship Id="rId4" Type="http://schemas.openxmlformats.org/officeDocument/2006/relationships/slide" Target="slide14.xml"/><Relationship Id="rId9" Type="http://schemas.openxmlformats.org/officeDocument/2006/relationships/slide" Target="slide15.xml"/><Relationship Id="rId14" Type="http://schemas.openxmlformats.org/officeDocument/2006/relationships/slide" Target="slide16.xml"/><Relationship Id="rId22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воя игра\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7326"/>
            <a:ext cx="9144000" cy="51435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643320"/>
            <a:ext cx="7615246" cy="131445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Финансовая грамотность</a:t>
            </a:r>
          </a:p>
        </p:txBody>
      </p:sp>
      <p:pic>
        <p:nvPicPr>
          <p:cNvPr id="5" name="bee12034f54bd90946286b345cd0cc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464345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7200" b="1" dirty="0" smtClean="0">
                <a:solidFill>
                  <a:schemeClr val="bg1"/>
                </a:solidFill>
              </a:rPr>
              <a:t>Перед  вами список предстоящих расходов семьи Озеровых на следующий месяц. Укажите обязательные расходы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плата за квартиру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тёплые ботинки Серёже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посещение всей семьёй аквапарка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подарок бабушке на день рождения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оплата налога на квартиру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покупка новой компьютерной игры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расходы на питание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расходы на транспорт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1, 5,7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Товарными деньгами принято называть: 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монеты и купюры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предметы,  которые  всеми  ценились  и  за  получение  которых люди были готовы расплатиться любыми другими товарами или услугами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безналичные деньги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075806"/>
            <a:ext cx="5184576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Предметы,  которые  всеми  ценились  и  за  получение  которых люди были готовы расплатиться любыми другими товарами или услугами</a:t>
            </a:r>
          </a:p>
          <a:p>
            <a:pPr algn="ctr"/>
            <a:endParaRPr lang="ru-RU" sz="48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pPr fontAlgn="base"/>
            <a:r>
              <a:rPr lang="ru-RU" sz="6000" dirty="0" smtClean="0">
                <a:solidFill>
                  <a:schemeClr val="bg1"/>
                </a:solidFill>
              </a:rPr>
              <a:t>Виды потребностей: </a:t>
            </a:r>
          </a:p>
          <a:p>
            <a:pPr fontAlgn="base"/>
            <a:r>
              <a:rPr lang="ru-RU" sz="6000" dirty="0" smtClean="0">
                <a:solidFill>
                  <a:schemeClr val="bg1"/>
                </a:solidFill>
              </a:rPr>
              <a:t> сезонные; </a:t>
            </a:r>
          </a:p>
          <a:p>
            <a:pPr fontAlgn="base"/>
            <a:r>
              <a:rPr lang="ru-RU" sz="6000" dirty="0" smtClean="0">
                <a:solidFill>
                  <a:schemeClr val="bg1"/>
                </a:solidFill>
              </a:rPr>
              <a:t> привычные; </a:t>
            </a:r>
          </a:p>
          <a:p>
            <a:pPr fontAlgn="base"/>
            <a:r>
              <a:rPr lang="ru-RU" sz="6000" dirty="0" smtClean="0">
                <a:solidFill>
                  <a:schemeClr val="bg1"/>
                </a:solidFill>
              </a:rPr>
              <a:t> рациональные и ложные</a:t>
            </a:r>
          </a:p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Рациональные и ложные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Ложные потребности это: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а) потребность в алкоголе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б) потребность в одежде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в) потребность в курении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г) потребность в общении</a:t>
            </a:r>
          </a:p>
          <a:p>
            <a:r>
              <a:rPr lang="ru-RU" sz="6600" dirty="0" err="1" smtClean="0">
                <a:solidFill>
                  <a:schemeClr val="bg1"/>
                </a:solidFill>
              </a:rPr>
              <a:t>д</a:t>
            </a:r>
            <a:r>
              <a:rPr lang="ru-RU" sz="6600" dirty="0" smtClean="0">
                <a:solidFill>
                  <a:schemeClr val="bg1"/>
                </a:solidFill>
              </a:rPr>
              <a:t>) потребность в продуктах питания.</a:t>
            </a:r>
          </a:p>
          <a:p>
            <a:pPr marL="0" indent="0" algn="ctr">
              <a:buNone/>
            </a:pP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А, в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000" b="1" dirty="0" smtClean="0">
                <a:solidFill>
                  <a:schemeClr val="bg1"/>
                </a:solidFill>
              </a:rPr>
              <a:t>Кредит, предоставляемый под залог недвижимости, называется:</a:t>
            </a:r>
            <a:endParaRPr lang="ru-RU" sz="6000" dirty="0" smtClean="0">
              <a:solidFill>
                <a:schemeClr val="bg1"/>
              </a:solidFill>
            </a:endParaRPr>
          </a:p>
          <a:p>
            <a:r>
              <a:rPr lang="ru-RU" sz="6000" dirty="0" smtClean="0">
                <a:solidFill>
                  <a:schemeClr val="bg1"/>
                </a:solidFill>
              </a:rPr>
              <a:t>- Ломбардный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- Ипотечный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- Хозяйственный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Ипотечный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80831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Ломбардным называется кредит, выдаваемый:</a:t>
            </a:r>
            <a:endParaRPr lang="ru-RU" sz="6600" dirty="0" smtClean="0">
              <a:solidFill>
                <a:schemeClr val="bg1"/>
              </a:solidFill>
            </a:endParaRPr>
          </a:p>
          <a:p>
            <a:r>
              <a:rPr lang="ru-RU" sz="6600" dirty="0" smtClean="0">
                <a:solidFill>
                  <a:schemeClr val="bg1"/>
                </a:solidFill>
              </a:rPr>
              <a:t>- Под залог предметов обихода и ювелирных украшений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- Под залог земельного участка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- Под залог имущества или имущественных прав</a:t>
            </a:r>
          </a:p>
          <a:p>
            <a:pPr marL="0" indent="0" algn="ctr">
              <a:buNone/>
            </a:pP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Под залог имущества или имущественных прав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5526"/>
            <a:ext cx="8517632" cy="237626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000" b="1" dirty="0" smtClean="0">
                <a:solidFill>
                  <a:schemeClr val="bg1"/>
                </a:solidFill>
              </a:rPr>
              <a:t> Кредит используется предприятием для:</a:t>
            </a:r>
            <a:endParaRPr lang="ru-RU" sz="6000" dirty="0" smtClean="0">
              <a:solidFill>
                <a:schemeClr val="bg1"/>
              </a:solidFill>
            </a:endParaRPr>
          </a:p>
          <a:p>
            <a:r>
              <a:rPr lang="ru-RU" sz="6000" dirty="0" smtClean="0">
                <a:solidFill>
                  <a:schemeClr val="bg1"/>
                </a:solidFill>
              </a:rPr>
              <a:t>-Покупки оборудования и сырья для обеспечения производственных процессов при недостатке собственных средств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- Покрытия долгов по заработной плате перед работниками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- Расширения ассортимента товарной продукции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Покупки оборудования и сырья для обеспечения производственных процессов при недостатке собственных средств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8083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600" i="1" dirty="0" smtClean="0">
                <a:solidFill>
                  <a:schemeClr val="bg1"/>
                </a:solidFill>
              </a:rPr>
              <a:t>Верны ли следующие суждения?</a:t>
            </a:r>
          </a:p>
          <a:p>
            <a:r>
              <a:rPr lang="ru-RU" sz="6600" i="1" dirty="0" smtClean="0">
                <a:solidFill>
                  <a:schemeClr val="bg1"/>
                </a:solidFill>
              </a:rPr>
              <a:t>А. Кредит не может заменить в сфере денежного обращения наличные расчеты безналичными.</a:t>
            </a:r>
          </a:p>
          <a:p>
            <a:r>
              <a:rPr lang="ru-RU" sz="6600" i="1" dirty="0" smtClean="0">
                <a:solidFill>
                  <a:schemeClr val="bg1"/>
                </a:solidFill>
              </a:rPr>
              <a:t>Б. Кредит способствует концентрации капитала, что является необходимым условием стабильного развития экономики.</a:t>
            </a:r>
          </a:p>
          <a:p>
            <a:r>
              <a:rPr lang="ru-RU" sz="6600" i="1" dirty="0" smtClean="0">
                <a:solidFill>
                  <a:schemeClr val="bg1"/>
                </a:solidFill>
              </a:rPr>
              <a:t>1) Верны оба суждения</a:t>
            </a:r>
          </a:p>
          <a:p>
            <a:r>
              <a:rPr lang="ru-RU" sz="6600" i="1" dirty="0" smtClean="0">
                <a:solidFill>
                  <a:schemeClr val="bg1"/>
                </a:solidFill>
              </a:rPr>
              <a:t>2) Оба суждения неверны</a:t>
            </a:r>
          </a:p>
          <a:p>
            <a:r>
              <a:rPr lang="ru-RU" sz="6600" i="1" dirty="0" smtClean="0">
                <a:solidFill>
                  <a:schemeClr val="bg1"/>
                </a:solidFill>
              </a:rPr>
              <a:t>3) Верно только Б</a:t>
            </a:r>
          </a:p>
          <a:p>
            <a:r>
              <a:rPr lang="ru-RU" sz="6600" i="1" dirty="0" smtClean="0">
                <a:solidFill>
                  <a:schemeClr val="bg1"/>
                </a:solidFill>
              </a:rPr>
              <a:t>4) Верно только А</a:t>
            </a:r>
          </a:p>
          <a:p>
            <a:pPr marL="0" indent="0" algn="ctr">
              <a:buNone/>
            </a:pPr>
            <a:endParaRPr lang="ru-RU" sz="6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Верно только Б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Вексель – это …?</a:t>
            </a: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это</a:t>
            </a:r>
            <a:r>
              <a:rPr lang="ru-RU" sz="1400" dirty="0" smtClean="0"/>
              <a:t> документарная ценная бумага , в которой в письменном виде закреплено обещание одной стороны выплатить другой стороне определенную сумму денег либо по требованию последней, либо в указанную дату.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Андрею пришло сообщение в социальной сети от его друга Игоря: «Привет, Андрей! Не выручишь деньгами до вторника? А то баланс на телефоне отрицательный, а срочно надо связаться с родителями. Скинь 500 рублей на номер +775 33 676 88 77». В чём состоит опасность данной ситуации для личных финансов Андрея? </a:t>
            </a: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Мошенники взломали страницу Андрея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85720" y="1425322"/>
            <a:ext cx="85011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5720" y="2289418"/>
            <a:ext cx="8572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20" y="3219822"/>
            <a:ext cx="8572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720" y="4000510"/>
            <a:ext cx="8643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786709" y="775540"/>
            <a:ext cx="1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28859" y="775540"/>
            <a:ext cx="0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4282" y="775540"/>
            <a:ext cx="1980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Деньги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1639636"/>
            <a:ext cx="1980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Бюджет семьи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503732"/>
            <a:ext cx="1980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Кредит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3367828"/>
            <a:ext cx="201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Мошенничество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4212553"/>
            <a:ext cx="1980000" cy="519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Налоги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6" name="Прямоугольник 25">
            <a:hlinkClick r:id="rId2" action="ppaction://hlinksldjump"/>
          </p:cNvPr>
          <p:cNvSpPr/>
          <p:nvPr/>
        </p:nvSpPr>
        <p:spPr>
          <a:xfrm>
            <a:off x="2571736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2571736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100</a:t>
            </a:r>
          </a:p>
        </p:txBody>
      </p:sp>
      <p:sp>
        <p:nvSpPr>
          <p:cNvPr id="28" name="Прямоугольник 27">
            <a:hlinkClick r:id="rId4" action="ppaction://hlinksldjump"/>
          </p:cNvPr>
          <p:cNvSpPr/>
          <p:nvPr/>
        </p:nvSpPr>
        <p:spPr>
          <a:xfrm>
            <a:off x="2571736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100</a:t>
            </a:r>
          </a:p>
        </p:txBody>
      </p:sp>
      <p:sp>
        <p:nvSpPr>
          <p:cNvPr id="29" name="Прямоугольник 28">
            <a:hlinkClick r:id="rId5" action="ppaction://hlinksldjump"/>
          </p:cNvPr>
          <p:cNvSpPr/>
          <p:nvPr/>
        </p:nvSpPr>
        <p:spPr>
          <a:xfrm>
            <a:off x="2571736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100</a:t>
            </a:r>
          </a:p>
        </p:txBody>
      </p:sp>
      <p:sp>
        <p:nvSpPr>
          <p:cNvPr id="30" name="Прямоугольник 29">
            <a:hlinkClick r:id="rId6" action="ppaction://hlinksldjump"/>
          </p:cNvPr>
          <p:cNvSpPr/>
          <p:nvPr/>
        </p:nvSpPr>
        <p:spPr>
          <a:xfrm>
            <a:off x="2571736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100</a:t>
            </a:r>
          </a:p>
        </p:txBody>
      </p:sp>
      <p:sp>
        <p:nvSpPr>
          <p:cNvPr id="31" name="Прямоугольник 30">
            <a:hlinkClick r:id="rId7" action="ppaction://hlinksldjump"/>
          </p:cNvPr>
          <p:cNvSpPr/>
          <p:nvPr/>
        </p:nvSpPr>
        <p:spPr>
          <a:xfrm>
            <a:off x="3929058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2" name="Прямоугольник 31">
            <a:hlinkClick r:id="rId8" action="ppaction://hlinksldjump"/>
          </p:cNvPr>
          <p:cNvSpPr/>
          <p:nvPr/>
        </p:nvSpPr>
        <p:spPr>
          <a:xfrm>
            <a:off x="3929058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3" name="Прямоугольник 32">
            <a:hlinkClick r:id="rId9" action="ppaction://hlinksldjump"/>
          </p:cNvPr>
          <p:cNvSpPr/>
          <p:nvPr/>
        </p:nvSpPr>
        <p:spPr>
          <a:xfrm>
            <a:off x="3929058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4" name="Прямоугольник 33">
            <a:hlinkClick r:id="rId10" action="ppaction://hlinksldjump"/>
          </p:cNvPr>
          <p:cNvSpPr/>
          <p:nvPr/>
        </p:nvSpPr>
        <p:spPr>
          <a:xfrm>
            <a:off x="3929058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5" name="Прямоугольник 34">
            <a:hlinkClick r:id="rId11" action="ppaction://hlinksldjump"/>
          </p:cNvPr>
          <p:cNvSpPr/>
          <p:nvPr/>
        </p:nvSpPr>
        <p:spPr>
          <a:xfrm>
            <a:off x="3929058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6" name="Прямоугольник 35">
            <a:hlinkClick r:id="rId12" action="ppaction://hlinksldjump"/>
          </p:cNvPr>
          <p:cNvSpPr/>
          <p:nvPr/>
        </p:nvSpPr>
        <p:spPr>
          <a:xfrm>
            <a:off x="5279074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7" name="Прямоугольник 36">
            <a:hlinkClick r:id="rId13" action="ppaction://hlinksldjump"/>
          </p:cNvPr>
          <p:cNvSpPr/>
          <p:nvPr/>
        </p:nvSpPr>
        <p:spPr>
          <a:xfrm>
            <a:off x="5279074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8" name="Прямоугольник 37">
            <a:hlinkClick r:id="rId14" action="ppaction://hlinksldjump"/>
          </p:cNvPr>
          <p:cNvSpPr/>
          <p:nvPr/>
        </p:nvSpPr>
        <p:spPr>
          <a:xfrm>
            <a:off x="5279074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9" name="Прямоугольник 38">
            <a:hlinkClick r:id="rId15" action="ppaction://hlinksldjump"/>
          </p:cNvPr>
          <p:cNvSpPr/>
          <p:nvPr/>
        </p:nvSpPr>
        <p:spPr>
          <a:xfrm>
            <a:off x="5279074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0" name="Прямоугольник 39">
            <a:hlinkClick r:id="rId16" action="ppaction://hlinksldjump"/>
          </p:cNvPr>
          <p:cNvSpPr/>
          <p:nvPr/>
        </p:nvSpPr>
        <p:spPr>
          <a:xfrm>
            <a:off x="5279074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1" name="Прямоугольник 40">
            <a:hlinkClick r:id="rId17" action="ppaction://hlinksldjump"/>
          </p:cNvPr>
          <p:cNvSpPr/>
          <p:nvPr/>
        </p:nvSpPr>
        <p:spPr>
          <a:xfrm>
            <a:off x="6636396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2" name="Прямоугольник 41">
            <a:hlinkClick r:id="rId18" action="ppaction://hlinksldjump"/>
          </p:cNvPr>
          <p:cNvSpPr/>
          <p:nvPr/>
        </p:nvSpPr>
        <p:spPr>
          <a:xfrm>
            <a:off x="6636396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3" name="Прямоугольник 42">
            <a:hlinkClick r:id="rId19" action="ppaction://hlinksldjump"/>
          </p:cNvPr>
          <p:cNvSpPr/>
          <p:nvPr/>
        </p:nvSpPr>
        <p:spPr>
          <a:xfrm>
            <a:off x="6636396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4" name="Прямоугольник 43">
            <a:hlinkClick r:id="rId20" action="ppaction://hlinksldjump"/>
          </p:cNvPr>
          <p:cNvSpPr/>
          <p:nvPr/>
        </p:nvSpPr>
        <p:spPr>
          <a:xfrm>
            <a:off x="6636396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5" name="Прямоугольник 44">
            <a:hlinkClick r:id="rId21" action="ppaction://hlinksldjump"/>
          </p:cNvPr>
          <p:cNvSpPr/>
          <p:nvPr/>
        </p:nvSpPr>
        <p:spPr>
          <a:xfrm>
            <a:off x="6636396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6" name="Прямоугольник 45">
            <a:hlinkClick r:id="rId22" action="ppaction://hlinksldjump"/>
          </p:cNvPr>
          <p:cNvSpPr/>
          <p:nvPr/>
        </p:nvSpPr>
        <p:spPr>
          <a:xfrm>
            <a:off x="7929586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7" name="Прямоугольник 46">
            <a:hlinkClick r:id="rId23" action="ppaction://hlinksldjump"/>
          </p:cNvPr>
          <p:cNvSpPr/>
          <p:nvPr/>
        </p:nvSpPr>
        <p:spPr>
          <a:xfrm>
            <a:off x="7929586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8" name="Прямоугольник 47">
            <a:hlinkClick r:id="rId24" action="ppaction://hlinksldjump"/>
          </p:cNvPr>
          <p:cNvSpPr/>
          <p:nvPr/>
        </p:nvSpPr>
        <p:spPr>
          <a:xfrm>
            <a:off x="7929586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9" name="Прямоугольник 48">
            <a:hlinkClick r:id="rId25" action="ppaction://hlinksldjump"/>
          </p:cNvPr>
          <p:cNvSpPr/>
          <p:nvPr/>
        </p:nvSpPr>
        <p:spPr>
          <a:xfrm>
            <a:off x="7929586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50" name="Прямоугольник 49">
            <a:hlinkClick r:id="rId26" action="ppaction://hlinksldjump"/>
          </p:cNvPr>
          <p:cNvSpPr/>
          <p:nvPr/>
        </p:nvSpPr>
        <p:spPr>
          <a:xfrm>
            <a:off x="7929586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707904" y="771550"/>
            <a:ext cx="0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76056" y="771550"/>
            <a:ext cx="0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444208" y="771550"/>
            <a:ext cx="0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15601" y="123478"/>
            <a:ext cx="198000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Georgia" pitchFamily="18" charset="0"/>
              </a:rPr>
              <a:t>Тема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52028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Нина Петровна получила SMS-сообщение от банка, клиентом которого она является, о переводе определённой суммы денег с её банковской карты на неизвестный ей счёт. Как клиенту банка правильно поступить в данной ситуации?</a:t>
            </a:r>
            <a:r>
              <a:rPr lang="ru-RU" sz="6000" dirty="0" smtClean="0"/>
              <a:t> </a:t>
            </a:r>
            <a:br>
              <a:rPr lang="ru-RU" sz="6000" dirty="0" smtClean="0"/>
            </a:br>
            <a:r>
              <a:rPr lang="ru-RU" sz="6000" dirty="0" smtClean="0"/>
              <a:t> </a:t>
            </a: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Позвонить в банк и заблокировать карту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5486"/>
            <a:ext cx="8229600" cy="280831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Анне Петровне на смартфон пришло сообщение: «Уважаемая Анна Петровна, ваш банк, клиентом которого вы являетесь, проводил розыгрыш 1 000 000 рублей, вы оказались победителем. Для подтверждения вашей готовности, принять денежный приз, пройдите по ссылке ниже в ваш </a:t>
            </a:r>
            <a:r>
              <a:rPr lang="ru-RU" sz="6600" dirty="0" err="1" smtClean="0">
                <a:solidFill>
                  <a:schemeClr val="bg1"/>
                </a:solidFill>
              </a:rPr>
              <a:t>аккаунт</a:t>
            </a:r>
            <a:r>
              <a:rPr lang="ru-RU" sz="6600" dirty="0" smtClean="0">
                <a:solidFill>
                  <a:schemeClr val="bg1"/>
                </a:solidFill>
              </a:rPr>
              <a:t> в </a:t>
            </a:r>
            <a:r>
              <a:rPr lang="ru-RU" sz="6600" dirty="0" err="1" smtClean="0">
                <a:solidFill>
                  <a:schemeClr val="bg1"/>
                </a:solidFill>
              </a:rPr>
              <a:t>интернет-банкинге</a:t>
            </a:r>
            <a:r>
              <a:rPr lang="ru-RU" sz="6600" dirty="0" smtClean="0">
                <a:solidFill>
                  <a:schemeClr val="bg1"/>
                </a:solidFill>
              </a:rPr>
              <a:t> нашего банка и нажмите кнопку согласия. После этого вам на счёт будет перечислен выигрыш».</a:t>
            </a: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Не переходить по ссылке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555526"/>
            <a:ext cx="5133256" cy="165618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КОТ В </a:t>
            </a:r>
          </a:p>
          <a:p>
            <a:pPr marL="0" indent="0" algn="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МЕШКЕ</a:t>
            </a: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1" name="Picture 3" descr="C:\Users\Admin\Desktop\своя игра\uZi10XW_K8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0" y="838002"/>
            <a:ext cx="3965996" cy="396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7a4dcd8a3a2a470ec5ec501afa17e6d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48264" y="3579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3478"/>
            <a:ext cx="482453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Что такое деньги?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43558"/>
            <a:ext cx="6255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Какие источники дохода семьи вы знаете?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524328" y="4222204"/>
            <a:ext cx="1440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@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1520" y="195486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1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915566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2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3908" y="1923678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Что такое кредит?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51520" y="1995686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3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9252" y="2931790"/>
            <a:ext cx="4887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Приведите ситуации мошенничества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1520" y="3003798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4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943171"/>
            <a:ext cx="6044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Какие виды налогов вы знаете?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1520" y="4011910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5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6642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Это чёткое понимание того, как работают деньги, как их зарабатывать и управлять ими. Из приведённых ниже букв составьте два слова. В ответе укажите эти слова через пробел. 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НСИАНФЯВОА  НРАМОСАГТТОЬ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Финансовая грамотность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Что из перечисленного является функцией государства в рыночной экономике?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1) определение объёма производства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2) установление цен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3) сбор налогов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4) Законодательно установленное место производства и сбыта товара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3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Верны ли суждения о налогах: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а) налоги делятся: на прямые и косвенные;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б) все граждане страны обязаны платить налоги;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1) Верно только а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2) Верно только б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3) верны оба суждения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4) оба суждения неверны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147814"/>
            <a:ext cx="5184576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3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8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9800" dirty="0" smtClean="0">
                <a:solidFill>
                  <a:schemeClr val="bg1"/>
                </a:solidFill>
              </a:rPr>
              <a:t>Натуральное хозяйство и отсутствие обмена характерно для:</a:t>
            </a:r>
          </a:p>
          <a:p>
            <a:r>
              <a:rPr lang="ru-RU" sz="9800" dirty="0" smtClean="0">
                <a:solidFill>
                  <a:schemeClr val="bg1"/>
                </a:solidFill>
              </a:rPr>
              <a:t>1) рыночной экономики</a:t>
            </a:r>
          </a:p>
          <a:p>
            <a:r>
              <a:rPr lang="ru-RU" sz="9800" dirty="0" smtClean="0">
                <a:solidFill>
                  <a:schemeClr val="bg1"/>
                </a:solidFill>
              </a:rPr>
              <a:t>2) традиционной</a:t>
            </a:r>
          </a:p>
          <a:p>
            <a:r>
              <a:rPr lang="ru-RU" sz="9800" dirty="0" smtClean="0">
                <a:solidFill>
                  <a:schemeClr val="bg1"/>
                </a:solidFill>
              </a:rPr>
              <a:t>3) командной</a:t>
            </a:r>
          </a:p>
          <a:p>
            <a:r>
              <a:rPr lang="ru-RU" sz="9800" dirty="0" smtClean="0">
                <a:solidFill>
                  <a:schemeClr val="bg1"/>
                </a:solidFill>
              </a:rPr>
              <a:t>4) смешанной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491880" y="3363838"/>
            <a:ext cx="5256584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2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494"/>
            <a:ext cx="8496944" cy="30963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Что является постоянным дефицитом в рыночной экономике?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1) престижные товары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2) интеллектуальные продукты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3) время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4) деньги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435846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4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9502"/>
            <a:ext cx="8229600" cy="288032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000" b="1" dirty="0" smtClean="0">
                <a:solidFill>
                  <a:schemeClr val="bg1"/>
                </a:solidFill>
              </a:rPr>
              <a:t> </a:t>
            </a:r>
            <a:r>
              <a:rPr lang="ru-RU" sz="6000" dirty="0" smtClean="0">
                <a:solidFill>
                  <a:schemeClr val="bg1"/>
                </a:solidFill>
              </a:rPr>
              <a:t>Какие из приведённых налогов  являются косвенными?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акцизный сбор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таможенный сбор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подоходный налог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налог на прибыль предприятия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налог на имущество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3,4,5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воя игра\1316366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690414"/>
            <a:ext cx="4453086" cy="445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своя игра\500x500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564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своя игра\428524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0510"/>
            <a:ext cx="41148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Подведём итоги….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Управляющая кнопка: в конец 2">
            <a:hlinkClick r:id="rId5" action="ppaction://hlinksldjump" highlightClick="1"/>
          </p:cNvPr>
          <p:cNvSpPr/>
          <p:nvPr/>
        </p:nvSpPr>
        <p:spPr>
          <a:xfrm>
            <a:off x="7740352" y="4376936"/>
            <a:ext cx="1224136" cy="57107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Спасибо за активную игру….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2269abc12fee3804b938626b7e19fc3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25923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689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Деньги, находящиеся на кредитной карте, являются:</a:t>
            </a:r>
          </a:p>
          <a:p>
            <a:r>
              <a:rPr lang="ru-RU" sz="6000" b="1" dirty="0" smtClean="0">
                <a:solidFill>
                  <a:schemeClr val="bg1"/>
                </a:solidFill>
              </a:rPr>
              <a:t>Варианты ответов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наличные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безналичные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кредитные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Безналичные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237626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При обнаружении фальшивой купюры физическое лицо или предприятие должны:</a:t>
            </a:r>
          </a:p>
          <a:p>
            <a:r>
              <a:rPr lang="ru-RU" sz="6000" b="1" dirty="0" smtClean="0">
                <a:solidFill>
                  <a:schemeClr val="bg1"/>
                </a:solidFill>
              </a:rPr>
              <a:t>Варианты ответов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сдать поддельную купюру в банк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хранить как память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разменять поддельную купюру в магазине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bg1"/>
                </a:solidFill>
              </a:rPr>
              <a:t>сдать поддельную купюру в банк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Деньги в экономике выполняют следующую функцию: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Варианты ответов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товарные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железные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средство измерения стоимости</a:t>
            </a:r>
          </a:p>
          <a:p>
            <a:pPr marL="0" indent="0" algn="ctr">
              <a:buNone/>
            </a:pP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Средство измерения стоимости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5526"/>
            <a:ext cx="8445624" cy="33123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5200" dirty="0" smtClean="0">
                <a:solidFill>
                  <a:schemeClr val="bg1"/>
                </a:solidFill>
              </a:rPr>
              <a:t>Какая функция денег описана в утверждении?</a:t>
            </a:r>
          </a:p>
          <a:p>
            <a:r>
              <a:rPr lang="ru-RU" sz="5200" dirty="0" smtClean="0">
                <a:solidFill>
                  <a:schemeClr val="bg1"/>
                </a:solidFill>
              </a:rPr>
              <a:t>«В деньгах можно накапливать богатство</a:t>
            </a:r>
            <a:r>
              <a:rPr lang="ru-RU" sz="6000" dirty="0" smtClean="0">
                <a:solidFill>
                  <a:schemeClr val="bg1"/>
                </a:solidFill>
              </a:rPr>
              <a:t>»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Накопительная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784976" cy="3096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Выбери из представленных вариантов свойство денег: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Варианты ответов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продолжительность использования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цветность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состав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Продолжительность использования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Вопрос</a:t>
            </a:r>
          </a:p>
          <a:p>
            <a:r>
              <a:rPr lang="ru-RU" sz="6000" b="1" dirty="0" smtClean="0">
                <a:solidFill>
                  <a:schemeClr val="bg1"/>
                </a:solidFill>
              </a:rPr>
              <a:t>Источники доходов семьи – это: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то, куда семья отдаёт деньги;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то, откуда семья получает деньги;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часть дохода семьи, не используемая на текущее потребление;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финансовый план семьи на определённый период времени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63888" y="3363838"/>
            <a:ext cx="518457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То, откуда семья получает деньги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776</Words>
  <Application>Microsoft Office PowerPoint</Application>
  <PresentationFormat>Экран (16:9)</PresentationFormat>
  <Paragraphs>225</Paragraphs>
  <Slides>30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Подведём итоги….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активную игру….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Тарасова</cp:lastModifiedBy>
  <cp:revision>58</cp:revision>
  <dcterms:created xsi:type="dcterms:W3CDTF">2017-03-23T09:20:45Z</dcterms:created>
  <dcterms:modified xsi:type="dcterms:W3CDTF">2023-06-26T04:12:09Z</dcterms:modified>
</cp:coreProperties>
</file>